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Int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h Cowe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Inter-italic.fntdata"/><Relationship Id="rId25" Type="http://schemas.openxmlformats.org/officeDocument/2006/relationships/font" Target="fonts/Inter-bold.fntdata"/><Relationship Id="rId27" Type="http://schemas.openxmlformats.org/officeDocument/2006/relationships/font" Target="fonts/Inter-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26T08:10:07.144">
    <p:pos x="289" y="627"/>
    <p:text>you can put any logic here, e.g. dao override, but this is just simple for this hackathon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d07612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d07612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d0761205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5d0761205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d0761205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d0761205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d0761205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d0761205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d0761205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d0761205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d0761205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d0761205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d0761205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d0761205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d0761205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d0761205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d0761205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d0761205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d076120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d076120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d0761205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d0761205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Blockchains a reisolated islands of immutable data</a:t>
            </a:r>
            <a:endParaRPr/>
          </a:p>
          <a:p>
            <a:pPr indent="0" lvl="0" marL="0" rtl="0" algn="l">
              <a:spcBef>
                <a:spcPts val="0"/>
              </a:spcBef>
              <a:spcAft>
                <a:spcPts val="0"/>
              </a:spcAft>
              <a:buNone/>
            </a:pPr>
            <a:r>
              <a:rPr lang="en-GB"/>
              <a:t>Infrastructure involves real world objects outside of blockchain’s domain</a:t>
            </a:r>
            <a:endParaRPr/>
          </a:p>
          <a:p>
            <a:pPr indent="0" lvl="0" marL="0" rtl="0" algn="l">
              <a:spcBef>
                <a:spcPts val="0"/>
              </a:spcBef>
              <a:spcAft>
                <a:spcPts val="0"/>
              </a:spcAft>
              <a:buNone/>
            </a:pPr>
            <a:r>
              <a:rPr lang="en-GB"/>
              <a:t>Need to join the two together and minimize trust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d0761205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d0761205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Blockchains a reisolated islands of immutable data</a:t>
            </a:r>
            <a:endParaRPr/>
          </a:p>
          <a:p>
            <a:pPr indent="0" lvl="0" marL="0" rtl="0" algn="l">
              <a:spcBef>
                <a:spcPts val="0"/>
              </a:spcBef>
              <a:spcAft>
                <a:spcPts val="0"/>
              </a:spcAft>
              <a:buNone/>
            </a:pPr>
            <a:r>
              <a:rPr lang="en-GB"/>
              <a:t>Infrastructure involves real world objects outside of blockchain’s domain</a:t>
            </a:r>
            <a:endParaRPr/>
          </a:p>
          <a:p>
            <a:pPr indent="0" lvl="0" marL="0" rtl="0" algn="l">
              <a:spcBef>
                <a:spcPts val="0"/>
              </a:spcBef>
              <a:spcAft>
                <a:spcPts val="0"/>
              </a:spcAft>
              <a:buNone/>
            </a:pPr>
            <a:r>
              <a:rPr lang="en-GB"/>
              <a:t>Need to join the two together and minimize trust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d0761205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d0761205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0761205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d0761205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d0761205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d0761205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d076120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d076120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github.com/keep-starknet-strange/s2morrow"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github.com/moosh-network/starknet-reigni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moosh.gg/moosh_files/litepaper_moosh_network_2024_9_14_release.pdf"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hyperlink" Target="https://www.moosh.gg/moosh_files/litepaper_moosh_network_2024_9_14_releas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github.com/bitcoin/bips/pull/167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falcon-sign.info/" TargetMode="External"/><Relationship Id="rId4" Type="http://schemas.openxmlformats.org/officeDocument/2006/relationships/hyperlink" Target="https://github.com/iden3/go-iden3-crypt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solidFill>
                  <a:schemeClr val="lt1"/>
                </a:solidFill>
                <a:latin typeface="Inter"/>
                <a:ea typeface="Inter"/>
                <a:cs typeface="Inter"/>
                <a:sym typeface="Inter"/>
              </a:rPr>
              <a:t>Moosh  </a:t>
            </a:r>
            <a:endParaRPr b="1">
              <a:solidFill>
                <a:schemeClr val="lt1"/>
              </a:solidFill>
              <a:latin typeface="Inter"/>
              <a:ea typeface="Inter"/>
              <a:cs typeface="Inter"/>
              <a:sym typeface="Inter"/>
            </a:endParaRPr>
          </a:p>
        </p:txBody>
      </p:sp>
      <p:sp>
        <p:nvSpPr>
          <p:cNvPr id="56" name="Google Shape;56;p13"/>
          <p:cNvSpPr txBox="1"/>
          <p:nvPr>
            <p:ph idx="1" type="subTitle"/>
          </p:nvPr>
        </p:nvSpPr>
        <p:spPr>
          <a:xfrm>
            <a:off x="311700" y="2834125"/>
            <a:ext cx="2376300" cy="1223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GB">
                <a:solidFill>
                  <a:schemeClr val="lt1"/>
                </a:solidFill>
                <a:latin typeface="Inter"/>
                <a:ea typeface="Inter"/>
                <a:cs typeface="Inter"/>
                <a:sym typeface="Inter"/>
              </a:rPr>
              <a:t>Starknet -</a:t>
            </a:r>
            <a:endParaRPr b="1">
              <a:solidFill>
                <a:schemeClr val="lt1"/>
              </a:solidFill>
              <a:latin typeface="Inter"/>
              <a:ea typeface="Inter"/>
              <a:cs typeface="Inter"/>
              <a:sym typeface="Inter"/>
            </a:endParaRPr>
          </a:p>
          <a:p>
            <a:pPr indent="0" lvl="0" marL="0" rtl="0" algn="l">
              <a:spcBef>
                <a:spcPts val="0"/>
              </a:spcBef>
              <a:spcAft>
                <a:spcPts val="0"/>
              </a:spcAft>
              <a:buNone/>
            </a:pPr>
            <a:r>
              <a:rPr b="1" lang="en-GB">
                <a:solidFill>
                  <a:schemeClr val="lt1"/>
                </a:solidFill>
                <a:latin typeface="Inter"/>
                <a:ea typeface="Inter"/>
                <a:cs typeface="Inter"/>
                <a:sym typeface="Inter"/>
              </a:rPr>
              <a:t>Re{ignite} Hackathon Submission </a:t>
            </a:r>
            <a:endParaRPr b="1" sz="1800">
              <a:solidFill>
                <a:schemeClr val="lt1"/>
              </a:solidFill>
              <a:latin typeface="Inter"/>
              <a:ea typeface="Inter"/>
              <a:cs typeface="Inter"/>
              <a:sym typeface="Inter"/>
            </a:endParaRPr>
          </a:p>
        </p:txBody>
      </p:sp>
      <p:sp>
        <p:nvSpPr>
          <p:cNvPr id="57" name="Google Shape;57;p13"/>
          <p:cNvSpPr txBox="1"/>
          <p:nvPr>
            <p:ph idx="1" type="subTitle"/>
          </p:nvPr>
        </p:nvSpPr>
        <p:spPr>
          <a:xfrm>
            <a:off x="311700" y="4246700"/>
            <a:ext cx="4312200" cy="12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solidFill>
                  <a:schemeClr val="lt1"/>
                </a:solidFill>
                <a:latin typeface="Inter"/>
                <a:ea typeface="Inter"/>
                <a:cs typeface="Inter"/>
                <a:sym typeface="Inter"/>
              </a:rPr>
              <a:t>26</a:t>
            </a:r>
            <a:r>
              <a:rPr b="1" lang="en-GB" sz="1800">
                <a:solidFill>
                  <a:schemeClr val="lt1"/>
                </a:solidFill>
                <a:latin typeface="Inter"/>
                <a:ea typeface="Inter"/>
                <a:cs typeface="Inter"/>
                <a:sym typeface="Inter"/>
              </a:rPr>
              <a:t> May 2025</a:t>
            </a:r>
            <a:endParaRPr b="1" sz="1800">
              <a:solidFill>
                <a:schemeClr val="lt1"/>
              </a:solidFill>
              <a:latin typeface="Inter"/>
              <a:ea typeface="Inter"/>
              <a:cs typeface="Inter"/>
              <a:sym typeface="Inter"/>
            </a:endParaRPr>
          </a:p>
        </p:txBody>
      </p:sp>
      <p:sp>
        <p:nvSpPr>
          <p:cNvPr id="58" name="Google Shape;58;p13"/>
          <p:cNvSpPr txBox="1"/>
          <p:nvPr/>
        </p:nvSpPr>
        <p:spPr>
          <a:xfrm>
            <a:off x="7069775" y="4805700"/>
            <a:ext cx="20742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2"/>
                </a:solidFill>
                <a:latin typeface="Inter"/>
                <a:ea typeface="Inter"/>
                <a:cs typeface="Inter"/>
                <a:sym typeface="Inter"/>
              </a:rPr>
              <a:t>Recipient: Starknet Re{ignite}</a:t>
            </a:r>
            <a:endParaRPr sz="1000">
              <a:solidFill>
                <a:schemeClr val="dk2"/>
              </a:solidFill>
              <a:latin typeface="Inter"/>
              <a:ea typeface="Inter"/>
              <a:cs typeface="Inter"/>
              <a:sym typeface="Inter"/>
            </a:endParaRPr>
          </a:p>
        </p:txBody>
      </p:sp>
      <p:pic>
        <p:nvPicPr>
          <p:cNvPr id="59" name="Google Shape;59;p13" title="SN-Stacked-Flat colour - On dark bg.png"/>
          <p:cNvPicPr preferRelativeResize="0"/>
          <p:nvPr/>
        </p:nvPicPr>
        <p:blipFill>
          <a:blip r:embed="rId4">
            <a:alphaModFix/>
          </a:blip>
          <a:stretch>
            <a:fillRect/>
          </a:stretch>
        </p:blipFill>
        <p:spPr>
          <a:xfrm>
            <a:off x="7274891" y="3980675"/>
            <a:ext cx="1495350" cy="82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459075" y="421600"/>
            <a:ext cx="73638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Contract 2: Address-Based Verifier (1/2)</a:t>
            </a:r>
            <a:endParaRPr sz="2600">
              <a:solidFill>
                <a:schemeClr val="dk1"/>
              </a:solidFill>
            </a:endParaRPr>
          </a:p>
        </p:txBody>
      </p:sp>
      <p:sp>
        <p:nvSpPr>
          <p:cNvPr id="139" name="Google Shape;139;p22"/>
          <p:cNvSpPr txBox="1"/>
          <p:nvPr/>
        </p:nvSpPr>
        <p:spPr>
          <a:xfrm>
            <a:off x="459075" y="1389100"/>
            <a:ext cx="6737700" cy="22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is a r</a:t>
            </a:r>
            <a:r>
              <a:rPr lang="en-GB">
                <a:solidFill>
                  <a:schemeClr val="dk1"/>
                </a:solidFill>
              </a:rPr>
              <a:t>ead contract that lets anyone verify a signature using the hash of the pubkey that originally signed 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This is experimental as w</a:t>
            </a:r>
            <a:r>
              <a:rPr lang="en-GB">
                <a:solidFill>
                  <a:schemeClr val="dk1"/>
                </a:solidFill>
              </a:rPr>
              <a:t>e use a new Starkware exploration team library called </a:t>
            </a:r>
            <a:r>
              <a:rPr lang="en-GB" u="sng">
                <a:solidFill>
                  <a:schemeClr val="hlink"/>
                </a:solidFill>
                <a:hlinkClick r:id="rId3"/>
              </a:rPr>
              <a:t>S2morrow</a:t>
            </a:r>
            <a:r>
              <a:rPr lang="en-GB">
                <a:solidFill>
                  <a:schemeClr val="dk1"/>
                </a:solidFill>
              </a:rPr>
              <a:t> (1 month old)</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We borrow their verify-uncompressed </a:t>
            </a:r>
            <a:r>
              <a:rPr lang="en-GB">
                <a:solidFill>
                  <a:schemeClr val="dk1"/>
                </a:solidFill>
              </a:rPr>
              <a:t>function</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GB">
                <a:solidFill>
                  <a:schemeClr val="dk1"/>
                </a:solidFill>
              </a:rPr>
              <a:t>One public key signs any kind of message, with no length limit on input, the output is a felt 252 size.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140" name="Google Shape;140;p22" title="May 26, 2025, 02_30_42 AM.png"/>
          <p:cNvPicPr preferRelativeResize="0"/>
          <p:nvPr/>
        </p:nvPicPr>
        <p:blipFill>
          <a:blip r:embed="rId4">
            <a:alphaModFix/>
          </a:blip>
          <a:stretch>
            <a:fillRect/>
          </a:stretch>
        </p:blipFill>
        <p:spPr>
          <a:xfrm>
            <a:off x="7349175" y="173000"/>
            <a:ext cx="1642424" cy="1642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459075" y="421600"/>
            <a:ext cx="74763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600">
                <a:solidFill>
                  <a:schemeClr val="dk1"/>
                </a:solidFill>
              </a:rPr>
              <a:t>Contract 2: Address-Based Verifier (2/2)</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sp>
        <p:nvSpPr>
          <p:cNvPr id="146" name="Google Shape;146;p23"/>
          <p:cNvSpPr txBox="1"/>
          <p:nvPr/>
        </p:nvSpPr>
        <p:spPr>
          <a:xfrm>
            <a:off x="459075" y="1389100"/>
            <a:ext cx="7769400" cy="341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GB" sz="1700">
                <a:solidFill>
                  <a:schemeClr val="dk1"/>
                </a:solidFill>
              </a:rPr>
              <a:t>Take three inputs: key_hash, signature, message</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It </a:t>
            </a:r>
            <a:r>
              <a:rPr lang="en-GB" sz="1700">
                <a:solidFill>
                  <a:schemeClr val="dk1"/>
                </a:solidFill>
              </a:rPr>
              <a:t>queries</a:t>
            </a:r>
            <a:r>
              <a:rPr lang="en-GB" sz="1700">
                <a:solidFill>
                  <a:schemeClr val="dk1"/>
                </a:solidFill>
              </a:rPr>
              <a:t> the Key Registry to get the Falcon public key from the key_hash</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Then it verifies the signature for the message for that public key</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GB" sz="1700">
                <a:solidFill>
                  <a:schemeClr val="dk1"/>
                </a:solidFill>
              </a:rPr>
              <a:t>Contract returns True or False i.e. determines Valid or Invalid signature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GB" sz="1700">
                <a:solidFill>
                  <a:schemeClr val="dk1"/>
                </a:solidFill>
              </a:rPr>
              <a:t>In our demo use case the marketplace </a:t>
            </a:r>
            <a:r>
              <a:rPr i="1" lang="en-GB" sz="1700">
                <a:solidFill>
                  <a:schemeClr val="dk1"/>
                </a:solidFill>
              </a:rPr>
              <a:t>provider</a:t>
            </a:r>
            <a:r>
              <a:rPr lang="en-GB" sz="1700">
                <a:solidFill>
                  <a:schemeClr val="dk1"/>
                </a:solidFill>
              </a:rPr>
              <a:t> has to sign a predetermined message that is the listingID of their services listed on the marketplace.</a:t>
            </a:r>
            <a:endParaRPr sz="1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nvSpPr>
        <p:spPr>
          <a:xfrm>
            <a:off x="459075" y="421600"/>
            <a:ext cx="68580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Contract 3: Marketplace Escrow (</a:t>
            </a:r>
            <a:r>
              <a:rPr lang="en-GB" sz="2600">
                <a:solidFill>
                  <a:schemeClr val="dk1"/>
                </a:solidFill>
              </a:rPr>
              <a:t>1/2)</a:t>
            </a:r>
            <a:endParaRPr sz="2600">
              <a:solidFill>
                <a:schemeClr val="dk1"/>
              </a:solidFill>
            </a:endParaRPr>
          </a:p>
        </p:txBody>
      </p:sp>
      <p:sp>
        <p:nvSpPr>
          <p:cNvPr id="152" name="Google Shape;152;p24"/>
          <p:cNvSpPr txBox="1"/>
          <p:nvPr/>
        </p:nvSpPr>
        <p:spPr>
          <a:xfrm>
            <a:off x="459075" y="1061175"/>
            <a:ext cx="6436500" cy="3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This marketplace contract is dependent on both the Key Registry SC, and the Address-based Verify SC.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It uses the Key Registry to resolve the pubkey from a pubkey hash for free (no gas).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good thing is that any Starknet app can use this, the Key Registry and Verify SC’s are generic. Only the Escrow SC is use-specific.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Ideally we </a:t>
            </a:r>
            <a:r>
              <a:rPr lang="en-GB">
                <a:solidFill>
                  <a:schemeClr val="dk1"/>
                </a:solidFill>
              </a:rPr>
              <a:t>would</a:t>
            </a:r>
            <a:r>
              <a:rPr lang="en-GB">
                <a:solidFill>
                  <a:schemeClr val="dk1"/>
                </a:solidFill>
              </a:rPr>
              <a:t> have a single marketplace-deployed escrow SC to handle multiple agreements instead of currently </a:t>
            </a:r>
            <a:r>
              <a:rPr lang="en-GB">
                <a:solidFill>
                  <a:schemeClr val="dk1"/>
                </a:solidFill>
              </a:rPr>
              <a:t>making</a:t>
            </a:r>
            <a:r>
              <a:rPr lang="en-GB">
                <a:solidFill>
                  <a:schemeClr val="dk1"/>
                </a:solidFill>
              </a:rPr>
              <a:t> the client deploy the Escrow SC for one agreement. However, the </a:t>
            </a:r>
            <a:r>
              <a:rPr i="1" lang="en-GB">
                <a:solidFill>
                  <a:schemeClr val="dk1"/>
                </a:solidFill>
              </a:rPr>
              <a:t>provider</a:t>
            </a:r>
            <a:r>
              <a:rPr lang="en-GB">
                <a:solidFill>
                  <a:schemeClr val="dk1"/>
                </a:solidFill>
              </a:rPr>
              <a:t> can </a:t>
            </a:r>
            <a:r>
              <a:rPr lang="en-GB">
                <a:solidFill>
                  <a:schemeClr val="dk1"/>
                </a:solidFill>
              </a:rPr>
              <a:t>verify</a:t>
            </a:r>
            <a:r>
              <a:rPr lang="en-GB">
                <a:solidFill>
                  <a:schemeClr val="dk1"/>
                </a:solidFill>
              </a:rPr>
              <a:t> the Starknet class hash of the escrow SC to check the </a:t>
            </a:r>
            <a:r>
              <a:rPr i="1" lang="en-GB">
                <a:solidFill>
                  <a:schemeClr val="dk1"/>
                </a:solidFill>
              </a:rPr>
              <a:t>client</a:t>
            </a:r>
            <a:r>
              <a:rPr lang="en-GB">
                <a:solidFill>
                  <a:schemeClr val="dk1"/>
                </a:solidFill>
              </a:rPr>
              <a:t> didn’t deploy a malicious SC.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Note: Only the provider needs to be ID’d on MooshID!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chemeClr val="dk1"/>
              </a:solidFill>
            </a:endParaRPr>
          </a:p>
        </p:txBody>
      </p:sp>
      <p:pic>
        <p:nvPicPr>
          <p:cNvPr id="153" name="Google Shape;153;p24" title="group-shoulder.png"/>
          <p:cNvPicPr preferRelativeResize="0"/>
          <p:nvPr/>
        </p:nvPicPr>
        <p:blipFill>
          <a:blip r:embed="rId3">
            <a:alphaModFix/>
          </a:blip>
          <a:stretch>
            <a:fillRect/>
          </a:stretch>
        </p:blipFill>
        <p:spPr>
          <a:xfrm>
            <a:off x="7035300" y="2490250"/>
            <a:ext cx="1855750" cy="235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459075" y="421600"/>
            <a:ext cx="75231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600">
                <a:solidFill>
                  <a:schemeClr val="dk1"/>
                </a:solidFill>
              </a:rPr>
              <a:t>Contract 3: Marketplace Escrow (2/2)</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sp>
        <p:nvSpPr>
          <p:cNvPr id="159" name="Google Shape;159;p25"/>
          <p:cNvSpPr txBox="1"/>
          <p:nvPr/>
        </p:nvSpPr>
        <p:spPr>
          <a:xfrm>
            <a:off x="459075" y="995600"/>
            <a:ext cx="8430900" cy="46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Step 1: A</a:t>
            </a:r>
            <a:r>
              <a:rPr lang="en-GB" sz="1200">
                <a:solidFill>
                  <a:schemeClr val="dk1"/>
                </a:solidFill>
              </a:rPr>
              <a:t> </a:t>
            </a:r>
            <a:r>
              <a:rPr i="1" lang="en-GB" sz="1200">
                <a:solidFill>
                  <a:schemeClr val="dk1"/>
                </a:solidFill>
              </a:rPr>
              <a:t>provider</a:t>
            </a:r>
            <a:r>
              <a:rPr lang="en-GB" sz="1200">
                <a:solidFill>
                  <a:schemeClr val="dk1"/>
                </a:solidFill>
              </a:rPr>
              <a:t> creates listing of their services in</a:t>
            </a:r>
            <a:r>
              <a:rPr lang="en-GB" sz="1200">
                <a:solidFill>
                  <a:schemeClr val="dk1"/>
                </a:solidFill>
              </a:rPr>
              <a:t> a Web3 marketplace app (this is outside of the scope for this hackathon). The </a:t>
            </a:r>
            <a:r>
              <a:rPr lang="en-GB" sz="1200">
                <a:solidFill>
                  <a:schemeClr val="dk1"/>
                </a:solidFill>
              </a:rPr>
              <a:t>listing</a:t>
            </a:r>
            <a:r>
              <a:rPr lang="en-GB" sz="1200">
                <a:solidFill>
                  <a:schemeClr val="dk1"/>
                </a:solidFill>
              </a:rPr>
              <a:t> would have an associated on-chain listingID attested by a</a:t>
            </a:r>
            <a:r>
              <a:rPr lang="en-GB" sz="1200">
                <a:solidFill>
                  <a:schemeClr val="dk1"/>
                </a:solidFill>
              </a:rPr>
              <a:t> blockchain node network</a:t>
            </a:r>
            <a:r>
              <a:rPr lang="en-GB"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Step 2: A </a:t>
            </a:r>
            <a:r>
              <a:rPr i="1" lang="en-GB" sz="1200">
                <a:solidFill>
                  <a:schemeClr val="dk1"/>
                </a:solidFill>
              </a:rPr>
              <a:t>Client</a:t>
            </a:r>
            <a:r>
              <a:rPr lang="en-GB" sz="1200">
                <a:solidFill>
                  <a:schemeClr val="dk1"/>
                </a:solidFill>
              </a:rPr>
              <a:t> (1) deploys escrow contract, (2) supplies the key-hash of the </a:t>
            </a:r>
            <a:r>
              <a:rPr i="1" lang="en-GB" sz="1200">
                <a:solidFill>
                  <a:schemeClr val="dk1"/>
                </a:solidFill>
              </a:rPr>
              <a:t>provider</a:t>
            </a:r>
            <a:r>
              <a:rPr lang="en-GB" sz="1200">
                <a:solidFill>
                  <a:schemeClr val="dk1"/>
                </a:solidFill>
              </a:rPr>
              <a:t> they want to make an agreement with, and (3) deposits funds into the contract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Step 3: If everything goes well, at the end of the agreement-period the </a:t>
            </a:r>
            <a:r>
              <a:rPr i="1" lang="en-GB" sz="1200">
                <a:solidFill>
                  <a:schemeClr val="dk1"/>
                </a:solidFill>
              </a:rPr>
              <a:t>provider</a:t>
            </a:r>
            <a:r>
              <a:rPr lang="en-GB" sz="1200">
                <a:solidFill>
                  <a:schemeClr val="dk1"/>
                </a:solidFill>
              </a:rPr>
              <a:t> can execute a claim function in the escrow contract and extract the funds. Note, t</a:t>
            </a:r>
            <a:r>
              <a:rPr lang="en-GB" sz="1200">
                <a:solidFill>
                  <a:schemeClr val="dk1"/>
                </a:solidFill>
              </a:rPr>
              <a:t>he claim function only works if the agreement-period is over.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 </a:t>
            </a:r>
            <a:r>
              <a:rPr i="1" lang="en-GB" sz="1200">
                <a:solidFill>
                  <a:schemeClr val="dk1"/>
                </a:solidFill>
              </a:rPr>
              <a:t>provider </a:t>
            </a:r>
            <a:r>
              <a:rPr lang="en-GB" sz="1200">
                <a:solidFill>
                  <a:schemeClr val="dk1"/>
                </a:solidFill>
              </a:rPr>
              <a:t>has a Falcon pubkey and privkey. The pubkey is hashed in the Key Registry contract, the privkey only they know.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To claim the funds the </a:t>
            </a:r>
            <a:r>
              <a:rPr i="1" lang="en-GB" sz="1200">
                <a:solidFill>
                  <a:schemeClr val="dk1"/>
                </a:solidFill>
              </a:rPr>
              <a:t>provider</a:t>
            </a:r>
            <a:r>
              <a:rPr lang="en-GB" sz="1200">
                <a:solidFill>
                  <a:schemeClr val="dk1"/>
                </a:solidFill>
              </a:rPr>
              <a:t> signs the listingID with their falcon private key on their local machine and gives it to the escrow contract. In turn the escrow contract interacts with the Address-verifier to check if the signature is valid or not. </a:t>
            </a:r>
            <a:endParaRPr sz="1200">
              <a:solidFill>
                <a:schemeClr val="dk1"/>
              </a:solidFill>
            </a:endParaRPr>
          </a:p>
          <a:p>
            <a:pPr indent="457200" lvl="0" marL="0" rtl="0" algn="l">
              <a:spcBef>
                <a:spcPts val="0"/>
              </a:spcBef>
              <a:spcAft>
                <a:spcPts val="0"/>
              </a:spcAft>
              <a:buNone/>
            </a:pPr>
            <a:r>
              <a:t/>
            </a:r>
            <a:endParaRPr sz="10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If signature is valid, funds are released, if-not then no funds are released.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Optional: Step 3.5: If there’s a dispute over the </a:t>
            </a:r>
            <a:r>
              <a:rPr lang="en-GB" sz="1200">
                <a:solidFill>
                  <a:schemeClr val="dk1"/>
                </a:solidFill>
              </a:rPr>
              <a:t>services</a:t>
            </a:r>
            <a:r>
              <a:rPr lang="en-GB" sz="1200">
                <a:solidFill>
                  <a:schemeClr val="dk1"/>
                </a:solidFill>
              </a:rPr>
              <a:t> provided before the agreement’s tenure is completed (e.g. services are not up to the desired standards),</a:t>
            </a:r>
            <a:r>
              <a:rPr lang="en-GB" sz="1200">
                <a:solidFill>
                  <a:schemeClr val="dk1"/>
                </a:solidFill>
              </a:rPr>
              <a:t> the provider gets partial payment up to the time served, the remainder is returned to the client. </a:t>
            </a:r>
            <a:r>
              <a:rPr lang="en-GB" sz="1200">
                <a:solidFill>
                  <a:schemeClr val="dk1"/>
                </a:solidFill>
              </a:rPr>
              <a:t>Note o</a:t>
            </a:r>
            <a:r>
              <a:rPr lang="en-GB" sz="1200">
                <a:solidFill>
                  <a:schemeClr val="dk1"/>
                </a:solidFill>
              </a:rPr>
              <a:t>nly the client is able to </a:t>
            </a:r>
            <a:r>
              <a:rPr lang="en-GB" sz="1200">
                <a:solidFill>
                  <a:schemeClr val="dk1"/>
                </a:solidFill>
              </a:rPr>
              <a:t>initiate</a:t>
            </a:r>
            <a:r>
              <a:rPr lang="en-GB" sz="1200">
                <a:solidFill>
                  <a:schemeClr val="dk1"/>
                </a:solidFill>
              </a:rPr>
              <a:t> the dispute. </a:t>
            </a:r>
            <a:endParaRPr sz="12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nvSpPr>
        <p:spPr>
          <a:xfrm>
            <a:off x="459075" y="421600"/>
            <a:ext cx="58554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USER INTERFACE</a:t>
            </a:r>
            <a:endParaRPr sz="2600">
              <a:solidFill>
                <a:schemeClr val="dk1"/>
              </a:solidFill>
            </a:endParaRPr>
          </a:p>
        </p:txBody>
      </p:sp>
      <p:sp>
        <p:nvSpPr>
          <p:cNvPr id="165" name="Google Shape;165;p26"/>
          <p:cNvSpPr txBox="1"/>
          <p:nvPr/>
        </p:nvSpPr>
        <p:spPr>
          <a:xfrm>
            <a:off x="459075" y="1389100"/>
            <a:ext cx="8259000" cy="3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 name="Google Shape;166;p26"/>
          <p:cNvSpPr txBox="1"/>
          <p:nvPr/>
        </p:nvSpPr>
        <p:spPr>
          <a:xfrm>
            <a:off x="635000" y="1177400"/>
            <a:ext cx="8162400" cy="3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Demo built in </a:t>
            </a:r>
            <a:endParaRPr sz="1800">
              <a:solidFill>
                <a:schemeClr val="dk2"/>
              </a:solidFill>
            </a:endParaRPr>
          </a:p>
          <a:p>
            <a:pPr indent="0" lvl="0" marL="0" rtl="0" algn="l">
              <a:spcBef>
                <a:spcPts val="0"/>
              </a:spcBef>
              <a:spcAft>
                <a:spcPts val="0"/>
              </a:spcAft>
              <a:buNone/>
            </a:pPr>
            <a:r>
              <a:rPr lang="en-GB" sz="1800">
                <a:solidFill>
                  <a:schemeClr val="dk2"/>
                </a:solidFill>
              </a:rPr>
              <a:t>To showcase</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nvSpPr>
        <p:spPr>
          <a:xfrm>
            <a:off x="459075" y="421600"/>
            <a:ext cx="58554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LINKS &amp; RESOURCES</a:t>
            </a:r>
            <a:endParaRPr sz="2600">
              <a:solidFill>
                <a:schemeClr val="dk1"/>
              </a:solidFill>
            </a:endParaRPr>
          </a:p>
        </p:txBody>
      </p:sp>
      <p:sp>
        <p:nvSpPr>
          <p:cNvPr id="172" name="Google Shape;172;p27"/>
          <p:cNvSpPr txBox="1"/>
          <p:nvPr/>
        </p:nvSpPr>
        <p:spPr>
          <a:xfrm>
            <a:off x="459075" y="1389100"/>
            <a:ext cx="4768800" cy="34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Github: </a:t>
            </a:r>
            <a:r>
              <a:rPr b="1" lang="en-GB" sz="1100" u="sng">
                <a:solidFill>
                  <a:srgbClr val="009CF0"/>
                </a:solidFill>
                <a:highlight>
                  <a:srgbClr val="FFFFFF"/>
                </a:highlight>
                <a:hlinkClick r:id="rId3">
                  <a:extLst>
                    <a:ext uri="{A12FA001-AC4F-418D-AE19-62706E023703}">
                      <ahyp:hlinkClr val="tx"/>
                    </a:ext>
                  </a:extLst>
                </a:hlinkClick>
              </a:rPr>
              <a:t>https://github.com/moosh-network/starknet-reignite</a:t>
            </a:r>
            <a:endParaRPr>
              <a:solidFill>
                <a:schemeClr val="dk1"/>
              </a:solidFill>
            </a:endParaRPr>
          </a:p>
          <a:p>
            <a:pPr indent="0" lvl="0" marL="0" rtl="0" algn="l">
              <a:lnSpc>
                <a:spcPct val="115000"/>
              </a:lnSpc>
              <a:spcBef>
                <a:spcPts val="0"/>
              </a:spcBef>
              <a:spcAft>
                <a:spcPts val="0"/>
              </a:spcAft>
              <a:buNone/>
            </a:pPr>
            <a:r>
              <a:rPr lang="en-GB">
                <a:solidFill>
                  <a:schemeClr val="dk1"/>
                </a:solidFill>
              </a:rPr>
              <a:t>Video:</a:t>
            </a:r>
            <a:endParaRPr>
              <a:solidFill>
                <a:schemeClr val="dk1"/>
              </a:solidFill>
            </a:endParaRPr>
          </a:p>
          <a:p>
            <a:pPr indent="0" lvl="0" marL="0" rtl="0" algn="l">
              <a:lnSpc>
                <a:spcPct val="115000"/>
              </a:lnSpc>
              <a:spcBef>
                <a:spcPts val="0"/>
              </a:spcBef>
              <a:spcAft>
                <a:spcPts val="0"/>
              </a:spcAft>
              <a:buNone/>
            </a:pPr>
            <a:r>
              <a:rPr lang="en-GB">
                <a:solidFill>
                  <a:schemeClr val="dk1"/>
                </a:solidFill>
              </a:rPr>
              <a:t>Smart Contract Classes deployed on mainnet: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Key Registry: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Address-based-verifier: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Escrow: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Project Extensions</a:t>
            </a:r>
            <a:endParaRPr/>
          </a:p>
        </p:txBody>
      </p:sp>
      <p:sp>
        <p:nvSpPr>
          <p:cNvPr id="178" name="Google Shape;178;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chemeClr val="dk1"/>
                </a:solidFill>
              </a:rPr>
              <a:t>What to do next?</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nvSpPr>
        <p:spPr>
          <a:xfrm>
            <a:off x="281100" y="58200"/>
            <a:ext cx="8581800" cy="502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From client side we can call the contract </a:t>
            </a:r>
            <a:r>
              <a:rPr lang="en-GB">
                <a:solidFill>
                  <a:schemeClr val="dk1"/>
                </a:solidFill>
              </a:rPr>
              <a:t>recursively</a:t>
            </a:r>
            <a:r>
              <a:rPr lang="en-GB">
                <a:solidFill>
                  <a:schemeClr val="dk1"/>
                </a:solidFill>
              </a:rPr>
              <a:t> to do message </a:t>
            </a:r>
            <a:r>
              <a:rPr lang="en-GB">
                <a:solidFill>
                  <a:schemeClr val="dk1"/>
                </a:solidFill>
              </a:rPr>
              <a:t>chain</a:t>
            </a:r>
            <a:r>
              <a:rPr lang="en-GB">
                <a:solidFill>
                  <a:schemeClr val="dk1"/>
                </a:solidFill>
              </a:rPr>
              <a:t> </a:t>
            </a:r>
            <a:r>
              <a:rPr lang="en-GB">
                <a:solidFill>
                  <a:schemeClr val="dk1"/>
                </a:solidFill>
              </a:rPr>
              <a:t>verification</a:t>
            </a:r>
            <a:r>
              <a:rPr lang="en-GB">
                <a:solidFill>
                  <a:schemeClr val="dk1"/>
                </a:solidFill>
              </a:rPr>
              <a:t>. To </a:t>
            </a:r>
            <a:r>
              <a:rPr lang="en-GB">
                <a:solidFill>
                  <a:schemeClr val="dk1"/>
                </a:solidFill>
              </a:rPr>
              <a:t>handle</a:t>
            </a:r>
            <a:r>
              <a:rPr lang="en-GB">
                <a:solidFill>
                  <a:schemeClr val="dk1"/>
                </a:solidFill>
              </a:rPr>
              <a:t> complex messaging for advanced </a:t>
            </a:r>
            <a:r>
              <a:rPr lang="en-GB">
                <a:solidFill>
                  <a:schemeClr val="dk1"/>
                </a:solidFill>
              </a:rPr>
              <a:t>escrow</a:t>
            </a:r>
            <a:r>
              <a:rPr lang="en-GB">
                <a:solidFill>
                  <a:schemeClr val="dk1"/>
                </a:solidFill>
              </a:rPr>
              <a:t> disputes requiring a history of agreement terms or other information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We </a:t>
            </a:r>
            <a:r>
              <a:rPr lang="en-GB">
                <a:solidFill>
                  <a:schemeClr val="dk1"/>
                </a:solidFill>
              </a:rPr>
              <a:t>would</a:t>
            </a:r>
            <a:r>
              <a:rPr lang="en-GB">
                <a:solidFill>
                  <a:schemeClr val="dk1"/>
                </a:solidFill>
              </a:rPr>
              <a:t> want to allow agreements to be extendable. </a:t>
            </a:r>
            <a:r>
              <a:rPr lang="en-GB">
                <a:solidFill>
                  <a:schemeClr val="dk1"/>
                </a:solidFill>
              </a:rPr>
              <a:t>Modification</a:t>
            </a:r>
            <a:r>
              <a:rPr lang="en-GB">
                <a:solidFill>
                  <a:schemeClr val="dk1"/>
                </a:solidFill>
              </a:rPr>
              <a:t> of terms.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The initial single Key-registry contract will deploy new Key Registry whenever needed, i.e. if one SC is full (max is 100 keys today: 100 keys in 3000 Starknet SC storage slots) the Key Registry Factory can spawn further contracts once the first is full.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In today’s example it is important to trust who deploys the escrow contract class. Need to remove this trust.</a:t>
            </a:r>
            <a:endParaRPr>
              <a:solidFill>
                <a:srgbClr val="FF0000"/>
              </a:solidFill>
            </a:endParaRPr>
          </a:p>
          <a:p>
            <a:pPr indent="-317500" lvl="1" marL="914400" rtl="0" algn="l">
              <a:spcBef>
                <a:spcPts val="0"/>
              </a:spcBef>
              <a:spcAft>
                <a:spcPts val="0"/>
              </a:spcAft>
              <a:buClr>
                <a:schemeClr val="dk1"/>
              </a:buClr>
              <a:buSzPts val="1400"/>
              <a:buChar char="○"/>
            </a:pPr>
            <a:r>
              <a:rPr lang="en-GB">
                <a:solidFill>
                  <a:schemeClr val="dk1"/>
                </a:solidFill>
              </a:rPr>
              <a:t>Root of trust improvements. In future the Key Registry contract owner can be extended be a single router wallet that will deploy all the keys based on how much capacity is needed. I.e. as one SC runs out of space, another is created. The Router maps hash to the registry and so on. This is similar to how how uniswap charges for creating new liquidity pools.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Factory &amp; Router Cairo contracts for Key Registry to scale over 100 falcon keys per SC</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Extend solution to use a Falcon certificate instead of just a normal key, so that a cert can also have a shortened address on Starknet.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Further extend to open an on-chain Falcon certificate in a CLI or browser UI for an Web3 app.</a:t>
            </a:r>
            <a:endParaRPr>
              <a:solidFill>
                <a:srgbClr val="FF0000"/>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Extend logic to verify two parties consent to a single agreement.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Would go over 3 milllion steps if we have to verify two addresses using current methodology - requires optimization.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Explore e</a:t>
            </a:r>
            <a:r>
              <a:rPr lang="en-GB">
                <a:solidFill>
                  <a:schemeClr val="dk1"/>
                </a:solidFill>
              </a:rPr>
              <a:t>xtending this idea for a Peer-to-Peer marketplace for Virtual Machines.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About Us</a:t>
            </a:r>
            <a:endParaRPr/>
          </a:p>
        </p:txBody>
      </p:sp>
      <p:sp>
        <p:nvSpPr>
          <p:cNvPr id="65" name="Google Shape;65;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We are a Team Building Web3 Cloud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98650" y="272250"/>
            <a:ext cx="29001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Inter"/>
                <a:ea typeface="Inter"/>
                <a:cs typeface="Inter"/>
                <a:sym typeface="Inter"/>
              </a:rPr>
              <a:t>What’s the Big Idea?</a:t>
            </a:r>
            <a:endParaRPr sz="1800">
              <a:solidFill>
                <a:schemeClr val="dk2"/>
              </a:solidFill>
              <a:latin typeface="Inter"/>
              <a:ea typeface="Inter"/>
              <a:cs typeface="Inter"/>
              <a:sym typeface="Inter"/>
            </a:endParaRPr>
          </a:p>
        </p:txBody>
      </p:sp>
      <p:sp>
        <p:nvSpPr>
          <p:cNvPr id="71" name="Google Shape;71;p15"/>
          <p:cNvSpPr txBox="1"/>
          <p:nvPr/>
        </p:nvSpPr>
        <p:spPr>
          <a:xfrm>
            <a:off x="6741900" y="4583250"/>
            <a:ext cx="2293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solidFill>
                  <a:schemeClr val="dk1"/>
                </a:solidFill>
                <a:latin typeface="Inter"/>
                <a:ea typeface="Inter"/>
                <a:cs typeface="Inter"/>
                <a:sym typeface="Inter"/>
              </a:rPr>
              <a:t>Litepaper &lt;</a:t>
            </a:r>
            <a:r>
              <a:rPr i="1" lang="en-GB" sz="1200" u="sng">
                <a:solidFill>
                  <a:schemeClr val="dk1"/>
                </a:solidFill>
                <a:latin typeface="Inter"/>
                <a:ea typeface="Inter"/>
                <a:cs typeface="Inter"/>
                <a:sym typeface="Inter"/>
                <a:hlinkClick r:id="rId3">
                  <a:extLst>
                    <a:ext uri="{A12FA001-AC4F-418D-AE19-62706E023703}">
                      <ahyp:hlinkClr val="tx"/>
                    </a:ext>
                  </a:extLst>
                </a:hlinkClick>
              </a:rPr>
              <a:t>www.moosh.gg</a:t>
            </a:r>
            <a:r>
              <a:rPr i="1" lang="en-GB" sz="1200">
                <a:solidFill>
                  <a:schemeClr val="dk1"/>
                </a:solidFill>
                <a:latin typeface="Inter"/>
                <a:ea typeface="Inter"/>
                <a:cs typeface="Inter"/>
                <a:sym typeface="Inter"/>
              </a:rPr>
              <a:t>&gt;</a:t>
            </a:r>
            <a:endParaRPr i="1" sz="1200">
              <a:solidFill>
                <a:schemeClr val="dk1"/>
              </a:solidFill>
              <a:latin typeface="Inter"/>
              <a:ea typeface="Inter"/>
              <a:cs typeface="Inter"/>
              <a:sym typeface="Inter"/>
            </a:endParaRPr>
          </a:p>
        </p:txBody>
      </p:sp>
      <p:pic>
        <p:nvPicPr>
          <p:cNvPr id="72" name="Google Shape;72;p15"/>
          <p:cNvPicPr preferRelativeResize="0"/>
          <p:nvPr/>
        </p:nvPicPr>
        <p:blipFill>
          <a:blip r:embed="rId4">
            <a:alphaModFix/>
          </a:blip>
          <a:stretch>
            <a:fillRect/>
          </a:stretch>
        </p:blipFill>
        <p:spPr>
          <a:xfrm>
            <a:off x="6358499" y="1704359"/>
            <a:ext cx="2234998" cy="1257192"/>
          </a:xfrm>
          <a:prstGeom prst="rect">
            <a:avLst/>
          </a:prstGeom>
          <a:noFill/>
          <a:ln>
            <a:noFill/>
          </a:ln>
        </p:spPr>
      </p:pic>
      <p:sp>
        <p:nvSpPr>
          <p:cNvPr id="73" name="Google Shape;73;p15"/>
          <p:cNvSpPr txBox="1"/>
          <p:nvPr/>
        </p:nvSpPr>
        <p:spPr>
          <a:xfrm>
            <a:off x="522225" y="2961550"/>
            <a:ext cx="17574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nter"/>
                <a:ea typeface="Inter"/>
                <a:cs typeface="Inter"/>
                <a:sym typeface="Inter"/>
              </a:rPr>
              <a:t>‘Decentralized</a:t>
            </a:r>
            <a:endParaRPr sz="1800">
              <a:solidFill>
                <a:schemeClr val="dk1"/>
              </a:solidFill>
              <a:latin typeface="Inter"/>
              <a:ea typeface="Inter"/>
              <a:cs typeface="Inter"/>
              <a:sym typeface="Inter"/>
            </a:endParaRPr>
          </a:p>
        </p:txBody>
      </p:sp>
      <p:pic>
        <p:nvPicPr>
          <p:cNvPr id="74" name="Google Shape;74;p15"/>
          <p:cNvPicPr preferRelativeResize="0"/>
          <p:nvPr/>
        </p:nvPicPr>
        <p:blipFill>
          <a:blip r:embed="rId5">
            <a:alphaModFix/>
          </a:blip>
          <a:stretch>
            <a:fillRect/>
          </a:stretch>
        </p:blipFill>
        <p:spPr>
          <a:xfrm>
            <a:off x="550500" y="2062299"/>
            <a:ext cx="1481600" cy="699576"/>
          </a:xfrm>
          <a:prstGeom prst="rect">
            <a:avLst/>
          </a:prstGeom>
          <a:noFill/>
          <a:ln>
            <a:noFill/>
          </a:ln>
        </p:spPr>
      </p:pic>
      <p:pic>
        <p:nvPicPr>
          <p:cNvPr id="75" name="Google Shape;75;p15"/>
          <p:cNvPicPr preferRelativeResize="0"/>
          <p:nvPr/>
        </p:nvPicPr>
        <p:blipFill>
          <a:blip r:embed="rId6">
            <a:alphaModFix/>
          </a:blip>
          <a:stretch>
            <a:fillRect/>
          </a:stretch>
        </p:blipFill>
        <p:spPr>
          <a:xfrm>
            <a:off x="3284374" y="1812114"/>
            <a:ext cx="1821850" cy="1041675"/>
          </a:xfrm>
          <a:prstGeom prst="rect">
            <a:avLst/>
          </a:prstGeom>
          <a:noFill/>
          <a:ln>
            <a:noFill/>
          </a:ln>
        </p:spPr>
      </p:pic>
      <p:sp>
        <p:nvSpPr>
          <p:cNvPr id="76" name="Google Shape;76;p15"/>
          <p:cNvSpPr txBox="1"/>
          <p:nvPr/>
        </p:nvSpPr>
        <p:spPr>
          <a:xfrm>
            <a:off x="3130875" y="2969500"/>
            <a:ext cx="2348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Inter"/>
                <a:ea typeface="Inter"/>
                <a:cs typeface="Inter"/>
                <a:sym typeface="Inter"/>
              </a:rPr>
              <a:t>Cloud Marketplace’</a:t>
            </a:r>
            <a:endParaRPr sz="1800">
              <a:solidFill>
                <a:schemeClr val="dk1"/>
              </a:solidFill>
              <a:latin typeface="Inter"/>
              <a:ea typeface="Inter"/>
              <a:cs typeface="Inter"/>
              <a:sym typeface="Inter"/>
            </a:endParaRPr>
          </a:p>
        </p:txBody>
      </p:sp>
      <p:sp>
        <p:nvSpPr>
          <p:cNvPr id="77" name="Google Shape;77;p15"/>
          <p:cNvSpPr txBox="1"/>
          <p:nvPr/>
        </p:nvSpPr>
        <p:spPr>
          <a:xfrm>
            <a:off x="2495400" y="2969488"/>
            <a:ext cx="419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Inter"/>
                <a:ea typeface="Inter"/>
                <a:cs typeface="Inter"/>
                <a:sym typeface="Inter"/>
              </a:rPr>
              <a:t>+</a:t>
            </a:r>
            <a:endParaRPr sz="1800">
              <a:solidFill>
                <a:schemeClr val="dk2"/>
              </a:solidFill>
              <a:latin typeface="Inter"/>
              <a:ea typeface="Inter"/>
              <a:cs typeface="Inter"/>
              <a:sym typeface="Inter"/>
            </a:endParaRPr>
          </a:p>
        </p:txBody>
      </p:sp>
      <p:sp>
        <p:nvSpPr>
          <p:cNvPr id="78" name="Google Shape;78;p15"/>
          <p:cNvSpPr txBox="1"/>
          <p:nvPr/>
        </p:nvSpPr>
        <p:spPr>
          <a:xfrm>
            <a:off x="5694750" y="2969488"/>
            <a:ext cx="419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Inter"/>
                <a:ea typeface="Inter"/>
                <a:cs typeface="Inter"/>
                <a:sym typeface="Inter"/>
              </a:rPr>
              <a:t>=</a:t>
            </a:r>
            <a:endParaRPr sz="1800">
              <a:solidFill>
                <a:schemeClr val="dk2"/>
              </a:solidFill>
              <a:latin typeface="Inter"/>
              <a:ea typeface="Inter"/>
              <a:cs typeface="Inter"/>
              <a:sym typeface="Inter"/>
            </a:endParaRPr>
          </a:p>
        </p:txBody>
      </p:sp>
      <p:sp>
        <p:nvSpPr>
          <p:cNvPr id="79" name="Google Shape;79;p15"/>
          <p:cNvSpPr txBox="1"/>
          <p:nvPr/>
        </p:nvSpPr>
        <p:spPr>
          <a:xfrm>
            <a:off x="6358500" y="2969488"/>
            <a:ext cx="223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Inter"/>
                <a:ea typeface="Inter"/>
                <a:cs typeface="Inter"/>
                <a:sym typeface="Inter"/>
              </a:rPr>
              <a:t>moosh.gg</a:t>
            </a:r>
            <a:endParaRPr sz="1800">
              <a:solidFill>
                <a:schemeClr val="dk1"/>
              </a:solidFill>
              <a:latin typeface="Inter"/>
              <a:ea typeface="Inter"/>
              <a:cs typeface="Inter"/>
              <a:sym typeface="Inter"/>
            </a:endParaRPr>
          </a:p>
        </p:txBody>
      </p:sp>
      <p:pic>
        <p:nvPicPr>
          <p:cNvPr id="80" name="Google Shape;80;p15"/>
          <p:cNvPicPr preferRelativeResize="0"/>
          <p:nvPr/>
        </p:nvPicPr>
        <p:blipFill>
          <a:blip r:embed="rId7">
            <a:alphaModFix/>
          </a:blip>
          <a:stretch>
            <a:fillRect/>
          </a:stretch>
        </p:blipFill>
        <p:spPr>
          <a:xfrm>
            <a:off x="8569501" y="32425"/>
            <a:ext cx="509701" cy="509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398650" y="272250"/>
            <a:ext cx="29001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Inter"/>
                <a:ea typeface="Inter"/>
                <a:cs typeface="Inter"/>
                <a:sym typeface="Inter"/>
              </a:rPr>
              <a:t>What’s the Big Idea?</a:t>
            </a:r>
            <a:endParaRPr sz="1800">
              <a:solidFill>
                <a:schemeClr val="dk2"/>
              </a:solidFill>
              <a:latin typeface="Inter"/>
              <a:ea typeface="Inter"/>
              <a:cs typeface="Inter"/>
              <a:sym typeface="Inter"/>
            </a:endParaRPr>
          </a:p>
        </p:txBody>
      </p:sp>
      <p:pic>
        <p:nvPicPr>
          <p:cNvPr id="86" name="Google Shape;86;p16"/>
          <p:cNvPicPr preferRelativeResize="0"/>
          <p:nvPr/>
        </p:nvPicPr>
        <p:blipFill>
          <a:blip r:embed="rId3">
            <a:alphaModFix/>
          </a:blip>
          <a:stretch>
            <a:fillRect/>
          </a:stretch>
        </p:blipFill>
        <p:spPr>
          <a:xfrm>
            <a:off x="5903276" y="1658665"/>
            <a:ext cx="2900101" cy="1631321"/>
          </a:xfrm>
          <a:prstGeom prst="rect">
            <a:avLst/>
          </a:prstGeom>
          <a:noFill/>
          <a:ln>
            <a:noFill/>
          </a:ln>
        </p:spPr>
      </p:pic>
      <p:sp>
        <p:nvSpPr>
          <p:cNvPr id="87" name="Google Shape;87;p16"/>
          <p:cNvSpPr txBox="1"/>
          <p:nvPr/>
        </p:nvSpPr>
        <p:spPr>
          <a:xfrm>
            <a:off x="6235825" y="3320163"/>
            <a:ext cx="223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Inter"/>
                <a:ea typeface="Inter"/>
                <a:cs typeface="Inter"/>
                <a:sym typeface="Inter"/>
              </a:rPr>
              <a:t>moosh.gg</a:t>
            </a:r>
            <a:endParaRPr sz="1800">
              <a:solidFill>
                <a:schemeClr val="dk1"/>
              </a:solidFill>
              <a:latin typeface="Inter"/>
              <a:ea typeface="Inter"/>
              <a:cs typeface="Inter"/>
              <a:sym typeface="Inter"/>
            </a:endParaRPr>
          </a:p>
        </p:txBody>
      </p:sp>
      <p:sp>
        <p:nvSpPr>
          <p:cNvPr id="88" name="Google Shape;88;p16"/>
          <p:cNvSpPr txBox="1"/>
          <p:nvPr/>
        </p:nvSpPr>
        <p:spPr>
          <a:xfrm>
            <a:off x="502575" y="1628475"/>
            <a:ext cx="5540700" cy="16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Inter"/>
                <a:ea typeface="Inter"/>
                <a:cs typeface="Inter"/>
                <a:sym typeface="Inter"/>
              </a:rPr>
              <a:t>Decentralized Cloud Marketplace</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2"/>
              </a:solidFill>
              <a:latin typeface="Inter"/>
              <a:ea typeface="Inter"/>
              <a:cs typeface="Inter"/>
              <a:sym typeface="Inter"/>
            </a:endParaRPr>
          </a:p>
          <a:p>
            <a:pPr indent="0" lvl="0" marL="0" rtl="0" algn="l">
              <a:spcBef>
                <a:spcPts val="0"/>
              </a:spcBef>
              <a:spcAft>
                <a:spcPts val="0"/>
              </a:spcAft>
              <a:buNone/>
            </a:pPr>
            <a:r>
              <a:rPr lang="en-GB" sz="1800">
                <a:solidFill>
                  <a:schemeClr val="dk2"/>
                </a:solidFill>
                <a:latin typeface="Inter"/>
                <a:ea typeface="Inter"/>
                <a:cs typeface="Inter"/>
                <a:sym typeface="Inter"/>
              </a:rPr>
              <a:t>Moosh is a decentralized peer-to-peer (P2P) social network for joining trustless &amp; trust-dependent systems and sharing digital resources.</a:t>
            </a:r>
            <a:endParaRPr sz="1800">
              <a:solidFill>
                <a:schemeClr val="dk2"/>
              </a:solidFill>
              <a:latin typeface="Inter"/>
              <a:ea typeface="Inter"/>
              <a:cs typeface="Inter"/>
              <a:sym typeface="Inter"/>
            </a:endParaRPr>
          </a:p>
        </p:txBody>
      </p:sp>
      <p:pic>
        <p:nvPicPr>
          <p:cNvPr id="89" name="Google Shape;89;p16"/>
          <p:cNvPicPr preferRelativeResize="0"/>
          <p:nvPr/>
        </p:nvPicPr>
        <p:blipFill>
          <a:blip r:embed="rId4">
            <a:alphaModFix/>
          </a:blip>
          <a:stretch>
            <a:fillRect/>
          </a:stretch>
        </p:blipFill>
        <p:spPr>
          <a:xfrm>
            <a:off x="8569501" y="32425"/>
            <a:ext cx="509701" cy="509701"/>
          </a:xfrm>
          <a:prstGeom prst="rect">
            <a:avLst/>
          </a:prstGeom>
          <a:noFill/>
          <a:ln>
            <a:noFill/>
          </a:ln>
        </p:spPr>
      </p:pic>
      <p:sp>
        <p:nvSpPr>
          <p:cNvPr id="90" name="Google Shape;90;p16"/>
          <p:cNvSpPr txBox="1"/>
          <p:nvPr/>
        </p:nvSpPr>
        <p:spPr>
          <a:xfrm>
            <a:off x="6206425" y="3719525"/>
            <a:ext cx="2293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solidFill>
                  <a:schemeClr val="dk1"/>
                </a:solidFill>
                <a:latin typeface="Inter"/>
                <a:ea typeface="Inter"/>
                <a:cs typeface="Inter"/>
                <a:sym typeface="Inter"/>
              </a:rPr>
              <a:t>Litepaper &lt;</a:t>
            </a:r>
            <a:r>
              <a:rPr i="1" lang="en-GB" sz="1200" u="sng">
                <a:solidFill>
                  <a:schemeClr val="dk1"/>
                </a:solidFill>
                <a:latin typeface="Inter"/>
                <a:ea typeface="Inter"/>
                <a:cs typeface="Inter"/>
                <a:sym typeface="Inter"/>
                <a:hlinkClick r:id="rId5">
                  <a:extLst>
                    <a:ext uri="{A12FA001-AC4F-418D-AE19-62706E023703}">
                      <ahyp:hlinkClr val="tx"/>
                    </a:ext>
                  </a:extLst>
                </a:hlinkClick>
              </a:rPr>
              <a:t>www.moosh.gg</a:t>
            </a:r>
            <a:r>
              <a:rPr i="1" lang="en-GB" sz="1200">
                <a:solidFill>
                  <a:schemeClr val="dk1"/>
                </a:solidFill>
                <a:latin typeface="Inter"/>
                <a:ea typeface="Inter"/>
                <a:cs typeface="Inter"/>
                <a:sym typeface="Inter"/>
              </a:rPr>
              <a:t>&gt;</a:t>
            </a:r>
            <a:endParaRPr i="1" sz="12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2" y="22"/>
            <a:ext cx="914403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ctrTitle"/>
          </p:nvPr>
        </p:nvSpPr>
        <p:spPr>
          <a:xfrm>
            <a:off x="311700" y="2218501"/>
            <a:ext cx="8520600" cy="98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Our Submission</a:t>
            </a:r>
            <a:endParaRPr/>
          </a:p>
        </p:txBody>
      </p:sp>
      <p:sp>
        <p:nvSpPr>
          <p:cNvPr id="101" name="Google Shape;101;p18"/>
          <p:cNvSpPr txBox="1"/>
          <p:nvPr>
            <p:ph idx="1" type="subTitle"/>
          </p:nvPr>
        </p:nvSpPr>
        <p:spPr>
          <a:xfrm>
            <a:off x="311700" y="323598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300">
                <a:solidFill>
                  <a:schemeClr val="dk1"/>
                </a:solidFill>
              </a:rPr>
              <a:t>MooshID: Efficient Post-Quantum On-Chain Identity System </a:t>
            </a:r>
            <a:endParaRPr sz="1300">
              <a:solidFill>
                <a:schemeClr val="dk1"/>
              </a:solidFill>
            </a:endParaRPr>
          </a:p>
        </p:txBody>
      </p:sp>
      <p:pic>
        <p:nvPicPr>
          <p:cNvPr id="102" name="Google Shape;102;p18" title="Group 105.png"/>
          <p:cNvPicPr preferRelativeResize="0"/>
          <p:nvPr/>
        </p:nvPicPr>
        <p:blipFill>
          <a:blip r:embed="rId3">
            <a:alphaModFix/>
          </a:blip>
          <a:stretch>
            <a:fillRect/>
          </a:stretch>
        </p:blipFill>
        <p:spPr>
          <a:xfrm>
            <a:off x="3217263" y="1114907"/>
            <a:ext cx="2709475" cy="114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nvSpPr>
        <p:spPr>
          <a:xfrm>
            <a:off x="459075" y="421600"/>
            <a:ext cx="71766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Overview of Submission - (</a:t>
            </a:r>
            <a:r>
              <a:rPr lang="en-GB" sz="2600">
                <a:solidFill>
                  <a:schemeClr val="dk1"/>
                </a:solidFill>
              </a:rPr>
              <a:t>1/2</a:t>
            </a:r>
            <a:r>
              <a:rPr lang="en-GB" sz="2600">
                <a:solidFill>
                  <a:schemeClr val="dk1"/>
                </a:solidFill>
              </a:rPr>
              <a:t>) </a:t>
            </a:r>
            <a:endParaRPr sz="2600">
              <a:solidFill>
                <a:schemeClr val="dk1"/>
              </a:solidFill>
            </a:endParaRPr>
          </a:p>
        </p:txBody>
      </p:sp>
      <p:sp>
        <p:nvSpPr>
          <p:cNvPr id="108" name="Google Shape;108;p19"/>
          <p:cNvSpPr txBox="1"/>
          <p:nvPr/>
        </p:nvSpPr>
        <p:spPr>
          <a:xfrm>
            <a:off x="459075" y="1051825"/>
            <a:ext cx="8319600" cy="44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We are entering for the </a:t>
            </a:r>
            <a:r>
              <a:rPr b="1" lang="en-GB" sz="1300">
                <a:solidFill>
                  <a:schemeClr val="dk1"/>
                </a:solidFill>
              </a:rPr>
              <a:t>‘Best use of Starknet’</a:t>
            </a:r>
            <a:r>
              <a:rPr lang="en-GB" sz="1300">
                <a:solidFill>
                  <a:schemeClr val="dk1"/>
                </a:solidFill>
              </a:rPr>
              <a:t> track of the 2025 Re{ignite} hackathon.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We’ve made a </a:t>
            </a:r>
            <a:r>
              <a:rPr lang="en-GB" sz="1300">
                <a:solidFill>
                  <a:schemeClr val="dk1"/>
                </a:solidFill>
              </a:rPr>
              <a:t>breakthrough, introducing </a:t>
            </a:r>
            <a:r>
              <a:rPr lang="en-GB" sz="1300">
                <a:solidFill>
                  <a:schemeClr val="dk1"/>
                </a:solidFill>
              </a:rPr>
              <a:t>a new primitive in quantum resistant signature verification using the Falcon cryptography scheme.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Future downstream contracts that build on our submission by anyone don’t need to worry about storage, they just use a small 252 bit hash.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Call data is 28x smaller for small Falcon 512 key size, and 56x smaller for big Falcon 1024 key size. </a:t>
            </a:r>
            <a:endParaRPr sz="1200">
              <a:solidFill>
                <a:schemeClr val="dk1"/>
              </a:solidFill>
            </a:endParaRPr>
          </a:p>
          <a:p>
            <a:pPr indent="0" lvl="0" marL="0" rtl="0" algn="l">
              <a:spcBef>
                <a:spcPts val="0"/>
              </a:spcBef>
              <a:spcAft>
                <a:spcPts val="0"/>
              </a:spcAft>
              <a:buNone/>
            </a:pPr>
            <a:r>
              <a:t/>
            </a:r>
            <a:endParaRPr sz="1300">
              <a:solidFill>
                <a:srgbClr val="FF0000"/>
              </a:solidFill>
            </a:endParaRPr>
          </a:p>
          <a:p>
            <a:pPr indent="0" lvl="0" marL="0" rtl="0" algn="l">
              <a:spcBef>
                <a:spcPts val="0"/>
              </a:spcBef>
              <a:spcAft>
                <a:spcPts val="0"/>
              </a:spcAft>
              <a:buNone/>
            </a:pPr>
            <a:r>
              <a:rPr lang="en-GB" sz="1300">
                <a:solidFill>
                  <a:schemeClr val="dk1"/>
                </a:solidFill>
              </a:rPr>
              <a:t>Our </a:t>
            </a:r>
            <a:r>
              <a:rPr lang="en-GB" sz="1300">
                <a:solidFill>
                  <a:schemeClr val="dk1"/>
                </a:solidFill>
              </a:rPr>
              <a:t>effort aligns with </a:t>
            </a:r>
            <a:r>
              <a:rPr lang="en-GB" sz="1300">
                <a:solidFill>
                  <a:schemeClr val="dk1"/>
                </a:solidFill>
              </a:rPr>
              <a:t>Bitcoin also wanting to use PQC Falcon in </a:t>
            </a:r>
            <a:r>
              <a:rPr lang="en-GB" sz="1300" u="sng">
                <a:solidFill>
                  <a:schemeClr val="hlink"/>
                </a:solidFill>
                <a:hlinkClick r:id="rId3"/>
              </a:rPr>
              <a:t>BIP360</a:t>
            </a:r>
            <a:r>
              <a:rPr lang="en-GB"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Quantum proof signatures and public keys are orders of magnitude larger than predecessors, directly increasing the amount of data stored per transaction on a blockchain and bloating Smart Contract (SC) storage. We have made a </a:t>
            </a:r>
            <a:r>
              <a:rPr b="1" lang="en-GB" sz="1300">
                <a:solidFill>
                  <a:schemeClr val="dk1"/>
                </a:solidFill>
              </a:rPr>
              <a:t>significant reduction</a:t>
            </a:r>
            <a:r>
              <a:rPr lang="en-GB" sz="1300">
                <a:solidFill>
                  <a:schemeClr val="dk1"/>
                </a:solidFill>
              </a:rPr>
              <a:t> in size of a Quantum Resistant pubkey [ </a:t>
            </a:r>
            <a:r>
              <a:rPr lang="en-GB" sz="1300">
                <a:solidFill>
                  <a:schemeClr val="dk1"/>
                </a:solidFill>
              </a:rPr>
              <a:t>We reduce it from 897 or 1793 </a:t>
            </a:r>
            <a:r>
              <a:rPr lang="en-GB" sz="1300" u="sng">
                <a:solidFill>
                  <a:schemeClr val="dk1"/>
                </a:solidFill>
              </a:rPr>
              <a:t>bytes</a:t>
            </a:r>
            <a:r>
              <a:rPr lang="en-GB" sz="1300">
                <a:solidFill>
                  <a:schemeClr val="dk1"/>
                </a:solidFill>
              </a:rPr>
              <a:t> down to 252 </a:t>
            </a:r>
            <a:r>
              <a:rPr lang="en-GB" sz="1300" u="sng">
                <a:solidFill>
                  <a:schemeClr val="dk1"/>
                </a:solidFill>
              </a:rPr>
              <a:t>bits</a:t>
            </a:r>
            <a:r>
              <a:rPr lang="en-GB" sz="1300">
                <a:solidFill>
                  <a:schemeClr val="dk1"/>
                </a:solidFill>
              </a:rPr>
              <a:t> ]</a:t>
            </a:r>
            <a:r>
              <a:rPr lang="en-GB" sz="1300">
                <a:solidFill>
                  <a:schemeClr val="dk1"/>
                </a:solidFill>
              </a:rPr>
              <a:t>. We store it once on chain (this costs gas but this addresses spam protection), then once stored you can verify gas-free in the future (computation is done on RPC node instead of via gas payments). This reduces state bloat, increases block throughput and lowers SC storage gas cost!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We have </a:t>
            </a:r>
            <a:r>
              <a:rPr lang="en-GB" sz="1300">
                <a:solidFill>
                  <a:schemeClr val="dk1"/>
                </a:solidFill>
              </a:rPr>
              <a:t>applied</a:t>
            </a:r>
            <a:r>
              <a:rPr lang="en-GB" sz="1300">
                <a:solidFill>
                  <a:schemeClr val="dk1"/>
                </a:solidFill>
              </a:rPr>
              <a:t> the solution to the use case of an on-chain marketplace, where a </a:t>
            </a:r>
            <a:r>
              <a:rPr i="1" lang="en-GB" sz="1300">
                <a:solidFill>
                  <a:schemeClr val="dk1"/>
                </a:solidFill>
              </a:rPr>
              <a:t>client</a:t>
            </a:r>
            <a:r>
              <a:rPr lang="en-GB" sz="1300">
                <a:solidFill>
                  <a:schemeClr val="dk1"/>
                </a:solidFill>
              </a:rPr>
              <a:t> pays a </a:t>
            </a:r>
            <a:r>
              <a:rPr i="1" lang="en-GB" sz="1300">
                <a:solidFill>
                  <a:schemeClr val="dk1"/>
                </a:solidFill>
              </a:rPr>
              <a:t>provider</a:t>
            </a:r>
            <a:r>
              <a:rPr lang="en-GB" sz="1300">
                <a:solidFill>
                  <a:schemeClr val="dk1"/>
                </a:solidFill>
              </a:rPr>
              <a:t> for services/resources.</a:t>
            </a:r>
            <a:endParaRPr sz="13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459075" y="421600"/>
            <a:ext cx="76245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Overview:  3 </a:t>
            </a:r>
            <a:r>
              <a:rPr lang="en-GB" sz="2600">
                <a:solidFill>
                  <a:schemeClr val="dk1"/>
                </a:solidFill>
              </a:rPr>
              <a:t>Steps to use the Solution</a:t>
            </a:r>
            <a:r>
              <a:rPr lang="en-GB" sz="2600">
                <a:solidFill>
                  <a:schemeClr val="dk1"/>
                </a:solidFill>
              </a:rPr>
              <a:t> </a:t>
            </a:r>
            <a:r>
              <a:rPr lang="en-GB" sz="2600">
                <a:solidFill>
                  <a:schemeClr val="dk1"/>
                </a:solidFill>
              </a:rPr>
              <a:t>- (2/2) </a:t>
            </a:r>
            <a:endParaRPr sz="2600">
              <a:solidFill>
                <a:schemeClr val="dk1"/>
              </a:solidFill>
            </a:endParaRPr>
          </a:p>
        </p:txBody>
      </p:sp>
      <p:sp>
        <p:nvSpPr>
          <p:cNvPr id="114" name="Google Shape;114;p20"/>
          <p:cNvSpPr txBox="1"/>
          <p:nvPr/>
        </p:nvSpPr>
        <p:spPr>
          <a:xfrm>
            <a:off x="805725" y="1202950"/>
            <a:ext cx="19206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Contract 1: </a:t>
            </a:r>
            <a:endParaRPr sz="1800">
              <a:solidFill>
                <a:schemeClr val="dk2"/>
              </a:solidFill>
            </a:endParaRPr>
          </a:p>
          <a:p>
            <a:pPr indent="0" lvl="0" marL="0" rtl="0" algn="ctr">
              <a:spcBef>
                <a:spcPts val="0"/>
              </a:spcBef>
              <a:spcAft>
                <a:spcPts val="0"/>
              </a:spcAft>
              <a:buNone/>
            </a:pPr>
            <a:r>
              <a:rPr b="1" lang="en-GB" sz="1800">
                <a:solidFill>
                  <a:schemeClr val="dk2"/>
                </a:solidFill>
              </a:rPr>
              <a:t>Key Registry</a:t>
            </a:r>
            <a:endParaRPr b="1" sz="1800">
              <a:solidFill>
                <a:schemeClr val="dk2"/>
              </a:solidFill>
            </a:endParaRPr>
          </a:p>
        </p:txBody>
      </p:sp>
      <p:sp>
        <p:nvSpPr>
          <p:cNvPr id="115" name="Google Shape;115;p20"/>
          <p:cNvSpPr txBox="1"/>
          <p:nvPr/>
        </p:nvSpPr>
        <p:spPr>
          <a:xfrm>
            <a:off x="3525200" y="1202950"/>
            <a:ext cx="19206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Contract 2: </a:t>
            </a:r>
            <a:r>
              <a:rPr b="1" lang="en-GB" sz="1800">
                <a:solidFill>
                  <a:schemeClr val="dk2"/>
                </a:solidFill>
              </a:rPr>
              <a:t>Address-Based Verifier</a:t>
            </a:r>
            <a:endParaRPr b="1" sz="1800">
              <a:solidFill>
                <a:schemeClr val="dk2"/>
              </a:solidFill>
            </a:endParaRPr>
          </a:p>
        </p:txBody>
      </p:sp>
      <p:sp>
        <p:nvSpPr>
          <p:cNvPr id="116" name="Google Shape;116;p20"/>
          <p:cNvSpPr txBox="1"/>
          <p:nvPr/>
        </p:nvSpPr>
        <p:spPr>
          <a:xfrm>
            <a:off x="6162850" y="1202950"/>
            <a:ext cx="21753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Contract 3:  </a:t>
            </a:r>
            <a:r>
              <a:rPr b="1" lang="en-GB" sz="1800">
                <a:solidFill>
                  <a:schemeClr val="dk2"/>
                </a:solidFill>
              </a:rPr>
              <a:t>Marketplace Escrow Contract</a:t>
            </a:r>
            <a:endParaRPr b="1" sz="1800">
              <a:solidFill>
                <a:schemeClr val="dk2"/>
              </a:solidFill>
            </a:endParaRPr>
          </a:p>
        </p:txBody>
      </p:sp>
      <p:cxnSp>
        <p:nvCxnSpPr>
          <p:cNvPr id="117" name="Google Shape;117;p20"/>
          <p:cNvCxnSpPr>
            <a:stCxn id="114" idx="3"/>
            <a:endCxn id="115" idx="1"/>
          </p:cNvCxnSpPr>
          <p:nvPr/>
        </p:nvCxnSpPr>
        <p:spPr>
          <a:xfrm>
            <a:off x="2726325" y="1657300"/>
            <a:ext cx="798900" cy="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0"/>
          <p:cNvCxnSpPr>
            <a:stCxn id="115" idx="3"/>
          </p:cNvCxnSpPr>
          <p:nvPr/>
        </p:nvCxnSpPr>
        <p:spPr>
          <a:xfrm>
            <a:off x="5445800" y="1657300"/>
            <a:ext cx="634500" cy="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0"/>
          <p:cNvSpPr txBox="1"/>
          <p:nvPr/>
        </p:nvSpPr>
        <p:spPr>
          <a:xfrm>
            <a:off x="768225" y="2111650"/>
            <a:ext cx="1995600" cy="20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First actor deploys key registry contract that lets other people store their key material in a storage map. Maps keys to key-material on chain. </a:t>
            </a:r>
            <a:endParaRPr sz="1800">
              <a:solidFill>
                <a:schemeClr val="dk2"/>
              </a:solidFill>
            </a:endParaRPr>
          </a:p>
        </p:txBody>
      </p:sp>
      <p:sp>
        <p:nvSpPr>
          <p:cNvPr id="120" name="Google Shape;120;p20"/>
          <p:cNvSpPr txBox="1"/>
          <p:nvPr/>
        </p:nvSpPr>
        <p:spPr>
          <a:xfrm>
            <a:off x="3487700" y="2179725"/>
            <a:ext cx="1995600" cy="15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Read contract: Lets anyone verify a signature using the hash of anyone’s pubkeys that originally signed it.</a:t>
            </a:r>
            <a:endParaRPr sz="1800">
              <a:solidFill>
                <a:schemeClr val="dk1"/>
              </a:solidFill>
            </a:endParaRPr>
          </a:p>
        </p:txBody>
      </p:sp>
      <p:sp>
        <p:nvSpPr>
          <p:cNvPr id="121" name="Google Shape;121;p20"/>
          <p:cNvSpPr txBox="1"/>
          <p:nvPr/>
        </p:nvSpPr>
        <p:spPr>
          <a:xfrm>
            <a:off x="6080300" y="2179725"/>
            <a:ext cx="2613900" cy="21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rPr>
              <a:t>Use case - Escrow contract for two actors. A </a:t>
            </a:r>
            <a:r>
              <a:rPr i="1" lang="en-GB">
                <a:solidFill>
                  <a:schemeClr val="dk1"/>
                </a:solidFill>
              </a:rPr>
              <a:t>client</a:t>
            </a:r>
            <a:r>
              <a:rPr lang="en-GB">
                <a:solidFill>
                  <a:schemeClr val="dk1"/>
                </a:solidFill>
              </a:rPr>
              <a:t> pays for services from an ID’d </a:t>
            </a:r>
            <a:r>
              <a:rPr i="1" lang="en-GB">
                <a:solidFill>
                  <a:schemeClr val="dk1"/>
                </a:solidFill>
              </a:rPr>
              <a:t>provider</a:t>
            </a:r>
            <a:r>
              <a:rPr lang="en-GB">
                <a:solidFill>
                  <a:schemeClr val="dk1"/>
                </a:solidFill>
              </a:rPr>
              <a:t>. A dispute mechanism is built in for intermediaries to resolve conflicts on chain.</a:t>
            </a:r>
            <a:endParaRPr sz="1800">
              <a:solidFill>
                <a:schemeClr val="dk2"/>
              </a:solidFill>
            </a:endParaRPr>
          </a:p>
        </p:txBody>
      </p:sp>
      <p:pic>
        <p:nvPicPr>
          <p:cNvPr id="122" name="Google Shape;122;p20" title="Group 94 (1).png"/>
          <p:cNvPicPr preferRelativeResize="0"/>
          <p:nvPr/>
        </p:nvPicPr>
        <p:blipFill>
          <a:blip r:embed="rId3">
            <a:alphaModFix/>
          </a:blip>
          <a:stretch>
            <a:fillRect/>
          </a:stretch>
        </p:blipFill>
        <p:spPr>
          <a:xfrm>
            <a:off x="6705725" y="3894375"/>
            <a:ext cx="1363051" cy="908700"/>
          </a:xfrm>
          <a:prstGeom prst="rect">
            <a:avLst/>
          </a:prstGeom>
          <a:noFill/>
          <a:ln>
            <a:noFill/>
          </a:ln>
        </p:spPr>
      </p:pic>
      <p:pic>
        <p:nvPicPr>
          <p:cNvPr id="123" name="Google Shape;123;p20" title="Group 101.png"/>
          <p:cNvPicPr preferRelativeResize="0"/>
          <p:nvPr/>
        </p:nvPicPr>
        <p:blipFill>
          <a:blip r:embed="rId4">
            <a:alphaModFix/>
          </a:blip>
          <a:stretch>
            <a:fillRect/>
          </a:stretch>
        </p:blipFill>
        <p:spPr>
          <a:xfrm>
            <a:off x="3866400" y="4015800"/>
            <a:ext cx="1286175" cy="665850"/>
          </a:xfrm>
          <a:prstGeom prst="rect">
            <a:avLst/>
          </a:prstGeom>
          <a:noFill/>
          <a:ln>
            <a:noFill/>
          </a:ln>
        </p:spPr>
      </p:pic>
      <p:pic>
        <p:nvPicPr>
          <p:cNvPr id="124" name="Google Shape;124;p20" title="Group 102.png"/>
          <p:cNvPicPr preferRelativeResize="0"/>
          <p:nvPr/>
        </p:nvPicPr>
        <p:blipFill>
          <a:blip r:embed="rId5">
            <a:alphaModFix/>
          </a:blip>
          <a:stretch>
            <a:fillRect/>
          </a:stretch>
        </p:blipFill>
        <p:spPr>
          <a:xfrm>
            <a:off x="593385" y="3955089"/>
            <a:ext cx="1473392" cy="787275"/>
          </a:xfrm>
          <a:prstGeom prst="rect">
            <a:avLst/>
          </a:prstGeom>
          <a:noFill/>
          <a:ln>
            <a:noFill/>
          </a:ln>
        </p:spPr>
      </p:pic>
      <p:pic>
        <p:nvPicPr>
          <p:cNvPr id="125" name="Google Shape;125;p20" title="Group 112.png"/>
          <p:cNvPicPr preferRelativeResize="0"/>
          <p:nvPr/>
        </p:nvPicPr>
        <p:blipFill>
          <a:blip r:embed="rId6">
            <a:alphaModFix/>
          </a:blip>
          <a:stretch>
            <a:fillRect/>
          </a:stretch>
        </p:blipFill>
        <p:spPr>
          <a:xfrm>
            <a:off x="2201923" y="3980346"/>
            <a:ext cx="736739" cy="736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nvSpPr>
        <p:spPr>
          <a:xfrm>
            <a:off x="459075" y="421600"/>
            <a:ext cx="5855400" cy="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chemeClr val="dk1"/>
                </a:solidFill>
              </a:rPr>
              <a:t>Contract 1: Key Registry (1/1)</a:t>
            </a:r>
            <a:endParaRPr sz="2600">
              <a:solidFill>
                <a:schemeClr val="dk1"/>
              </a:solidFill>
            </a:endParaRPr>
          </a:p>
        </p:txBody>
      </p:sp>
      <p:sp>
        <p:nvSpPr>
          <p:cNvPr id="131" name="Google Shape;131;p21"/>
          <p:cNvSpPr txBox="1"/>
          <p:nvPr/>
        </p:nvSpPr>
        <p:spPr>
          <a:xfrm>
            <a:off x="459075" y="1061175"/>
            <a:ext cx="7738800" cy="3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 bootstrap the system, an initial person deploys this smart contract named ‘key registry.’ This contract lets other people store their key material in a storage map. It maps key-hash to key-material on chain. In our use-case </a:t>
            </a:r>
            <a:r>
              <a:rPr i="1" lang="en-GB">
                <a:solidFill>
                  <a:schemeClr val="dk1"/>
                </a:solidFill>
              </a:rPr>
              <a:t>providers </a:t>
            </a:r>
            <a:r>
              <a:rPr lang="en-GB">
                <a:solidFill>
                  <a:schemeClr val="dk1"/>
                </a:solidFill>
              </a:rPr>
              <a:t>of services are these </a:t>
            </a:r>
            <a:r>
              <a:rPr i="1" lang="en-GB">
                <a:solidFill>
                  <a:schemeClr val="dk1"/>
                </a:solidFill>
              </a:rPr>
              <a:t>people</a:t>
            </a:r>
            <a:r>
              <a:rPr lang="en-GB">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We use </a:t>
            </a:r>
            <a:r>
              <a:rPr lang="en-GB" u="sng">
                <a:solidFill>
                  <a:schemeClr val="hlink"/>
                </a:solidFill>
                <a:hlinkClick r:id="rId3"/>
              </a:rPr>
              <a:t>Falcon</a:t>
            </a:r>
            <a:r>
              <a:rPr lang="en-GB">
                <a:solidFill>
                  <a:schemeClr val="dk1"/>
                </a:solidFill>
              </a:rPr>
              <a:t> for</a:t>
            </a:r>
            <a:r>
              <a:rPr lang="en-GB">
                <a:solidFill>
                  <a:srgbClr val="FF0000"/>
                </a:solidFill>
              </a:rPr>
              <a:t> </a:t>
            </a:r>
            <a:r>
              <a:rPr lang="en-GB">
                <a:solidFill>
                  <a:schemeClr val="dk1"/>
                </a:solidFill>
              </a:rPr>
              <a:t>Post Quantum Crypto signatures</a:t>
            </a:r>
            <a:endParaRPr>
              <a:solidFill>
                <a:schemeClr val="dk1"/>
              </a:solidFill>
            </a:endParaRPr>
          </a:p>
          <a:p>
            <a:pPr indent="-317500" lvl="0" marL="457200" rtl="0" algn="l">
              <a:spcBef>
                <a:spcPts val="0"/>
              </a:spcBef>
              <a:spcAft>
                <a:spcPts val="0"/>
              </a:spcAft>
              <a:buClr>
                <a:schemeClr val="dk1"/>
              </a:buClr>
              <a:buSzPts val="1400"/>
              <a:buChar char="-"/>
            </a:pPr>
            <a:r>
              <a:rPr lang="en-GB" u="sng">
                <a:solidFill>
                  <a:schemeClr val="hlink"/>
                </a:solidFill>
                <a:hlinkClick r:id="rId4"/>
              </a:rPr>
              <a:t>Poseidon</a:t>
            </a:r>
            <a:r>
              <a:rPr lang="en-GB">
                <a:solidFill>
                  <a:schemeClr val="dk1"/>
                </a:solidFill>
              </a:rPr>
              <a:t> felt252 for hashing Falcon pubkeys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read functions are: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get_key_owner() - Takes a hash and returns the wallet that registered it to the contract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get_public_key() - Get’s a pubkey from submitted hash.</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GB">
                <a:solidFill>
                  <a:schemeClr val="dk1"/>
                </a:solidFill>
              </a:rPr>
              <a:t>The key-registry </a:t>
            </a:r>
            <a:r>
              <a:rPr lang="en-GB">
                <a:solidFill>
                  <a:schemeClr val="dk1"/>
                </a:solidFill>
              </a:rPr>
              <a:t>owner</a:t>
            </a:r>
            <a:r>
              <a:rPr lang="en-GB">
                <a:solidFill>
                  <a:schemeClr val="dk1"/>
                </a:solidFill>
              </a:rPr>
              <a:t> is what is important for scaling past the </a:t>
            </a:r>
            <a:r>
              <a:rPr lang="en-GB">
                <a:solidFill>
                  <a:schemeClr val="dk1"/>
                </a:solidFill>
              </a:rPr>
              <a:t>storage</a:t>
            </a:r>
            <a:r>
              <a:rPr lang="en-GB">
                <a:solidFill>
                  <a:schemeClr val="dk1"/>
                </a:solidFill>
              </a:rPr>
              <a:t> capacity of a single Key Registry smart contract.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2" name="Google Shape;132;p21"/>
          <p:cNvSpPr txBox="1"/>
          <p:nvPr/>
        </p:nvSpPr>
        <p:spPr>
          <a:xfrm>
            <a:off x="3690950" y="4815425"/>
            <a:ext cx="48285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33" name="Google Shape;133;p21"/>
          <p:cNvSpPr txBox="1"/>
          <p:nvPr/>
        </p:nvSpPr>
        <p:spPr>
          <a:xfrm>
            <a:off x="3942300" y="4709575"/>
            <a:ext cx="52017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*’Key-material’ in our case is a Falcon public key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